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  <p:sldMasterId id="2147483684" r:id="rId2"/>
  </p:sldMasterIdLst>
  <p:notesMasterIdLst>
    <p:notesMasterId r:id="rId20"/>
  </p:notesMasterIdLst>
  <p:sldIdLst>
    <p:sldId id="292" r:id="rId3"/>
    <p:sldId id="256" r:id="rId4"/>
    <p:sldId id="259" r:id="rId5"/>
    <p:sldId id="258" r:id="rId6"/>
    <p:sldId id="262" r:id="rId7"/>
    <p:sldId id="269" r:id="rId8"/>
    <p:sldId id="270" r:id="rId9"/>
    <p:sldId id="272" r:id="rId10"/>
    <p:sldId id="275" r:id="rId11"/>
    <p:sldId id="280" r:id="rId12"/>
    <p:sldId id="281" r:id="rId13"/>
    <p:sldId id="291" r:id="rId14"/>
    <p:sldId id="282" r:id="rId15"/>
    <p:sldId id="290" r:id="rId16"/>
    <p:sldId id="287" r:id="rId17"/>
    <p:sldId id="288" r:id="rId18"/>
    <p:sldId id="260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anose="05000000000000000000" pitchFamily="2" charset="2"/>
      <a:buChar char="l"/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anose="05000000000000000000" pitchFamily="2" charset="2"/>
      <a:buChar char="l"/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anose="05000000000000000000" pitchFamily="2" charset="2"/>
      <a:buChar char="l"/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anose="05000000000000000000" pitchFamily="2" charset="2"/>
      <a:buChar char="l"/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hlink"/>
      </a:buClr>
      <a:buSzPct val="80000"/>
      <a:buFont typeface="Wingdings" panose="05000000000000000000" pitchFamily="2" charset="2"/>
      <a:buChar char="l"/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5pPr>
    <a:lvl6pPr marL="2286000" algn="l" defTabSz="914400" rtl="0" eaLnBrk="1" latinLnBrk="0" hangingPunct="1"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6pPr>
    <a:lvl7pPr marL="2743200" algn="l" defTabSz="914400" rtl="0" eaLnBrk="1" latinLnBrk="0" hangingPunct="1"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7pPr>
    <a:lvl8pPr marL="3200400" algn="l" defTabSz="914400" rtl="0" eaLnBrk="1" latinLnBrk="0" hangingPunct="1"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8pPr>
    <a:lvl9pPr marL="3657600" algn="l" defTabSz="914400" rtl="0" eaLnBrk="1" latinLnBrk="0" hangingPunct="1">
      <a:defRPr sz="3200" i="1" kern="1200">
        <a:solidFill>
          <a:srgbClr val="FFCCCC"/>
        </a:solidFill>
        <a:latin typeface="Monotype Corsiva" panose="03010101010201010101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A50021"/>
    <a:srgbClr val="FF0066"/>
    <a:srgbClr val="FFCC99"/>
    <a:srgbClr val="FFFF00"/>
    <a:srgbClr val="0000CC"/>
    <a:srgbClr val="FF0000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29" autoAdjust="0"/>
    <p:restoredTop sz="94711" autoAdjust="0"/>
  </p:normalViewPr>
  <p:slideViewPr>
    <p:cSldViewPr>
      <p:cViewPr varScale="1">
        <p:scale>
          <a:sx n="80" d="100"/>
          <a:sy n="80" d="100"/>
        </p:scale>
        <p:origin x="403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Прямоуг.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 i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283" name="Прямоуг.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 i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460" name="Прямоуг.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285" name="Прямоуг.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25286" name="Прямоуг.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 i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287" name="Прямоуг.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fld id="{9CEDBA11-EA07-4781-9412-58338E1A356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3FC68F-09F1-4B58-8EBC-0434D452B5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079528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7BF4DA-3E68-4C29-AAD3-C7C36CC5BD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224041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6F4779-166A-453B-B845-4168096287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7058022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703673-94FC-46CC-A69A-5D385E9128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514584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18CC4-886B-4CA9-8FC5-8FB0BC1DD1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15790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920840-879B-45E6-8712-323509596D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2687929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83EC9C-4D39-44BA-9BA6-815ABC37E1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39278203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BDEE2-50E8-48BE-8297-AE68E2E712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43203328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35DB0B-6F57-4E11-BD6C-2C15FBCC70E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6895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61BD11-CF43-4C77-A01E-767A1346C2A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7685027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5C660-3267-4665-8FFF-90177E5F9A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379677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0E103B-5D23-4FD8-BDFF-01D0F2EAFF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4675295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F53129-F563-4F7F-B22A-E353B173A05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9998849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4CE650-49A7-4F42-9CC3-9567DB95466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2870410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C68F-09F1-4B58-8EBC-0434D452B54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42937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F4DA-3E68-4C29-AAD3-C7C36CC5BD8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431039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BA20-B98A-477F-BB69-65D24C7FB14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6901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BA20-B98A-477F-BB69-65D24C7FB14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1692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4779-166A-453B-B845-41680962875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356390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03673-94FC-46CC-A69A-5D385E91289A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0765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8CC4-886B-4CA9-8FC5-8FB0BC1DD1AA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96444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20840-879B-45E6-8712-323509596DE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67336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3EC9C-4D39-44BA-9BA6-815ABC37E1FE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3868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DEE2-50E8-48BE-8297-AE68E2E7125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25640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DB0B-6F57-4E11-BD6C-2C15FBCC70E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201324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1BD11-CF43-4C77-A01E-767A1346C2A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12251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5C660-3267-4665-8FFF-90177E5F9A7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34204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0E103B-5D23-4FD8-BDFF-01D0F2EAFF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682857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F53129-F563-4F7F-B22A-E353B173A05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9831473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Прямоуг.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.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4CE650-49A7-4F42-9CC3-9567DB95466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639537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Прямоуг.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Прямоуг.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92516" name="Прямоуг.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40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2517" name="Прямоуг.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40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2518" name="Прямоуг.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fld id="{D984BA20-B98A-477F-BB69-65D24C7FB14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4BA20-B98A-477F-BB69-65D24C7FB147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40139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. 2"/>
          <p:cNvSpPr>
            <a:spLocks noGrp="1" noChangeArrowheads="1"/>
          </p:cNvSpPr>
          <p:nvPr>
            <p:ph type="ctrTitle"/>
          </p:nvPr>
        </p:nvSpPr>
        <p:spPr>
          <a:xfrm>
            <a:off x="1259632" y="1484784"/>
            <a:ext cx="7772400" cy="1470025"/>
          </a:xfrm>
        </p:spPr>
        <p:txBody>
          <a:bodyPr>
            <a:noAutofit/>
          </a:bodyPr>
          <a:lstStyle/>
          <a:p>
            <a:pPr eaLnBrk="1" hangingPunct="1"/>
            <a:r>
              <a:rPr lang="ru-RU" altLang="ru-RU" sz="80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Антон Павлович</a:t>
            </a:r>
            <a:br>
              <a:rPr lang="ru-RU" altLang="ru-RU" sz="80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</a:br>
            <a:r>
              <a:rPr lang="ru-RU" altLang="ru-RU" sz="80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Чехов</a:t>
            </a:r>
          </a:p>
        </p:txBody>
      </p:sp>
      <p:sp>
        <p:nvSpPr>
          <p:cNvPr id="2051" name="Объект WordArt 4"/>
          <p:cNvSpPr>
            <a:spLocks noChangeArrowheads="1" noChangeShapeType="1" noTextEdit="1"/>
          </p:cNvSpPr>
          <p:nvPr/>
        </p:nvSpPr>
        <p:spPr bwMode="auto">
          <a:xfrm>
            <a:off x="2048372" y="3356992"/>
            <a:ext cx="6194920" cy="270604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Georgia" panose="02040502050405020303" pitchFamily="18" charset="0"/>
              </a:rPr>
              <a:t>Толстый </a:t>
            </a:r>
            <a:endParaRPr lang="ru-RU" sz="3600" b="1" kern="10" dirty="0" smtClean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Georgia" panose="02040502050405020303" pitchFamily="18" charset="0"/>
            </a:endParaRPr>
          </a:p>
          <a:p>
            <a:pPr algn="ctr">
              <a:buFont typeface="Wingdings" panose="05000000000000000000" pitchFamily="2" charset="2"/>
              <a:buNone/>
            </a:pPr>
            <a:r>
              <a:rPr lang="ru-RU" sz="3600" b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Georgia" panose="02040502050405020303" pitchFamily="18" charset="0"/>
              </a:rPr>
              <a:t>и </a:t>
            </a:r>
            <a:r>
              <a:rPr lang="ru-RU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Georgia" panose="02040502050405020303" pitchFamily="18" charset="0"/>
              </a:rPr>
              <a:t>тонкий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. 9"/>
          <p:cNvSpPr>
            <a:spLocks noChangeArrowheads="1"/>
          </p:cNvSpPr>
          <p:nvPr/>
        </p:nvSpPr>
        <p:spPr bwMode="auto">
          <a:xfrm>
            <a:off x="635199" y="2060848"/>
            <a:ext cx="417671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1pPr>
            <a:lvl2pPr marL="742950" indent="-28575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2pPr>
            <a:lvl3pPr marL="1143000" indent="-22860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3pPr>
            <a:lvl4pPr marL="1600200" indent="-22860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4pPr>
            <a:lvl5pPr marL="2057400" indent="-22860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6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Антон </a:t>
            </a:r>
            <a:endParaRPr lang="ru-RU" altLang="ru-RU" sz="60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6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Павлович</a:t>
            </a:r>
            <a:r>
              <a:rPr lang="ru-RU" altLang="ru-RU" sz="6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6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6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Чехов</a:t>
            </a:r>
          </a:p>
        </p:txBody>
      </p:sp>
      <p:sp>
        <p:nvSpPr>
          <p:cNvPr id="3075" name="Прямоуг. 10"/>
          <p:cNvSpPr>
            <a:spLocks noChangeArrowheads="1"/>
          </p:cNvSpPr>
          <p:nvPr/>
        </p:nvSpPr>
        <p:spPr bwMode="auto">
          <a:xfrm>
            <a:off x="851100" y="5085184"/>
            <a:ext cx="3744912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1pPr>
            <a:lvl2pPr marL="742950" indent="-28575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2pPr>
            <a:lvl3pPr marL="1143000" indent="-22860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3pPr>
            <a:lvl4pPr marL="1600200" indent="-22860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4pPr>
            <a:lvl5pPr marL="2057400" indent="-228600" eaLnBrk="0" hangingPunct="0"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 i="1">
                <a:solidFill>
                  <a:srgbClr val="FFCCCC"/>
                </a:solidFill>
                <a:latin typeface="Monotype Corsiva" panose="03010101010201010101" pitchFamily="66" charset="0"/>
              </a:defRPr>
            </a:lvl9pPr>
          </a:lstStyle>
          <a:p>
            <a:pPr algn="ctr" eaLnBrk="1" hangingPunct="1">
              <a:buClrTx/>
              <a:buSzTx/>
              <a:buFontTx/>
              <a:buNone/>
            </a:pPr>
            <a:r>
              <a:rPr lang="ru-RU" altLang="ru-RU" sz="4400" b="1" dirty="0">
                <a:solidFill>
                  <a:srgbClr val="663300"/>
                </a:solidFill>
              </a:rPr>
              <a:t>(1860 – 1904)</a:t>
            </a:r>
            <a:endParaRPr lang="ru-RU" altLang="ru-RU" sz="4400" b="1" i="0" dirty="0">
              <a:solidFill>
                <a:srgbClr val="663300"/>
              </a:solidFill>
              <a:latin typeface="Arial" panose="020B0604020202020204" pitchFamily="34" charset="0"/>
            </a:endParaRPr>
          </a:p>
        </p:txBody>
      </p:sp>
      <p:pic>
        <p:nvPicPr>
          <p:cNvPr id="3076" name="Рисунок 12" descr="cheho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6100" y="513172"/>
            <a:ext cx="4252097" cy="5831656"/>
          </a:xfrm>
          <a:prstGeom prst="rect">
            <a:avLst/>
          </a:prstGeom>
          <a:noFill/>
          <a:ln w="38100">
            <a:solidFill>
              <a:srgbClr val="A5002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2341" name="Группа 3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608165"/>
              </p:ext>
            </p:extLst>
          </p:nvPr>
        </p:nvGraphicFramePr>
        <p:xfrm>
          <a:off x="4283968" y="858365"/>
          <a:ext cx="4537075" cy="5329239"/>
        </p:xfrm>
        <a:graphic>
          <a:graphicData uri="http://schemas.openxmlformats.org/drawingml/2006/table">
            <a:tbl>
              <a:tblPr/>
              <a:tblGrid>
                <a:gridCol w="647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2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92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66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5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kumimoji="0" lang="ru-RU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4172" name="Рисунок 374" descr="chehov_1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263" y="764704"/>
            <a:ext cx="3635375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8810" name="Группа 394"/>
          <p:cNvGraphicFramePr>
            <a:graphicFrameLocks noGrp="1"/>
          </p:cNvGraphicFramePr>
          <p:nvPr>
            <p:ph sz="half" idx="1"/>
          </p:nvPr>
        </p:nvGraphicFramePr>
        <p:xfrm>
          <a:off x="4211638" y="765175"/>
          <a:ext cx="4543425" cy="5472116"/>
        </p:xfrm>
        <a:graphic>
          <a:graphicData uri="http://schemas.openxmlformats.org/drawingml/2006/table">
            <a:tbl>
              <a:tblPr/>
              <a:tblGrid>
                <a:gridCol w="647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0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0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0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kumimoji="0" lang="ru-RU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122" name="Прямоуг. 6"/>
          <p:cNvSpPr>
            <a:spLocks noGrp="1" noChangeArrowheads="1"/>
          </p:cNvSpPr>
          <p:nvPr>
            <p:ph type="body" sz="half" idx="2"/>
          </p:nvPr>
        </p:nvSpPr>
        <p:spPr>
          <a:xfrm>
            <a:off x="4211638" y="1916113"/>
            <a:ext cx="4475162" cy="4637087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altLang="ru-RU" sz="2000" smtClean="0"/>
          </a:p>
          <a:p>
            <a:pPr eaLnBrk="1" hangingPunct="1"/>
            <a:endParaRPr lang="ru-RU" altLang="ru-RU" sz="2000" smtClean="0"/>
          </a:p>
          <a:p>
            <a:pPr eaLnBrk="1" hangingPunct="1">
              <a:buFontTx/>
              <a:buNone/>
            </a:pPr>
            <a:r>
              <a:rPr lang="ru-RU" altLang="ru-RU" sz="3600" i="1" smtClean="0">
                <a:solidFill>
                  <a:schemeClr val="accent1"/>
                </a:solidFill>
                <a:latin typeface="Monotype Corsiva" panose="03010101010201010101" pitchFamily="66" charset="0"/>
              </a:rPr>
              <a:t>   </a:t>
            </a:r>
            <a:endParaRPr lang="ru-RU" altLang="ru-RU" sz="3600" i="1" smtClean="0">
              <a:solidFill>
                <a:srgbClr val="00006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97" name="Рисунок 381" descr="рп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548483"/>
            <a:ext cx="208597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8" name="Рисунок 382" descr="ое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152600" y="3566914"/>
            <a:ext cx="2220912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/>
            <a:r>
              <a:rPr lang="en-US" altLang="ru-RU" b="1" i="1" dirty="0" smtClean="0">
                <a:solidFill>
                  <a:srgbClr val="663300"/>
                </a:solidFill>
              </a:rPr>
              <a:t> </a:t>
            </a:r>
            <a:r>
              <a:rPr lang="ru-RU" altLang="ru-RU" b="1" i="1" dirty="0" smtClean="0">
                <a:solidFill>
                  <a:srgbClr val="663300"/>
                </a:solidFill>
              </a:rPr>
              <a:t>Таганрог(1860-1879)</a:t>
            </a:r>
          </a:p>
        </p:txBody>
      </p:sp>
      <p:pic>
        <p:nvPicPr>
          <p:cNvPr id="6148" name="Рисунок 15" descr="дом,где род Чехов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1640" y="980728"/>
            <a:ext cx="6760579" cy="4222123"/>
          </a:xfrm>
          <a:noFill/>
          <a:ln w="38100">
            <a:solidFill>
              <a:srgbClr val="663300"/>
            </a:solidFill>
            <a:miter lim="800000"/>
            <a:headEnd/>
            <a:tailEnd/>
          </a:ln>
        </p:spPr>
      </p:pic>
      <p:sp>
        <p:nvSpPr>
          <p:cNvPr id="6147" name="Прямоуг. 12"/>
          <p:cNvSpPr>
            <a:spLocks noGrp="1" noChangeArrowheads="1"/>
          </p:cNvSpPr>
          <p:nvPr>
            <p:ph type="body" sz="half" idx="2"/>
          </p:nvPr>
        </p:nvSpPr>
        <p:spPr>
          <a:xfrm>
            <a:off x="611560" y="4797152"/>
            <a:ext cx="7696683" cy="5472112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altLang="ru-RU" sz="2400" b="1" dirty="0" smtClean="0">
                <a:solidFill>
                  <a:srgbClr val="663300"/>
                </a:solidFill>
              </a:rPr>
              <a:t>     </a:t>
            </a:r>
          </a:p>
          <a:p>
            <a:pPr algn="ctr" eaLnBrk="1" hangingPunct="1">
              <a:buFontTx/>
              <a:buNone/>
            </a:pPr>
            <a:r>
              <a:rPr lang="ru-RU" altLang="ru-RU" sz="2400" b="1" dirty="0" smtClean="0">
                <a:solidFill>
                  <a:srgbClr val="663300"/>
                </a:solidFill>
              </a:rPr>
              <a:t>             </a:t>
            </a: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Дом  </a:t>
            </a: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на </a:t>
            </a: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Полицейской </a:t>
            </a: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улице,</a:t>
            </a:r>
          </a:p>
          <a:p>
            <a:pPr algn="ctr" eaLnBrk="1" hangingPunct="1">
              <a:buFontTx/>
              <a:buNone/>
            </a:pP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        где родился </a:t>
            </a: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А</a:t>
            </a:r>
            <a:r>
              <a:rPr lang="ru-RU" altLang="ru-RU" sz="3600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. П. Чехов</a:t>
            </a:r>
            <a:endParaRPr lang="ru-RU" altLang="ru-RU" sz="3600" b="1" i="1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2123728" y="442888"/>
            <a:ext cx="5544616" cy="6207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Доктор </a:t>
            </a:r>
            <a:r>
              <a:rPr lang="ru-RU" altLang="ru-RU" sz="4000" b="1" i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Чехов</a:t>
            </a:r>
          </a:p>
        </p:txBody>
      </p:sp>
      <p:pic>
        <p:nvPicPr>
          <p:cNvPr id="7171" name="Рисунок 8" descr="1885г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80112" y="1257697"/>
            <a:ext cx="2298318" cy="3129334"/>
          </a:xfrm>
          <a:noFill/>
        </p:spPr>
      </p:pic>
      <p:pic>
        <p:nvPicPr>
          <p:cNvPr id="259081" name="Рисунок 9" descr="chehov_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91680" y="1257697"/>
            <a:ext cx="2296608" cy="3106464"/>
          </a:xfrm>
          <a:noFill/>
        </p:spPr>
      </p:pic>
      <p:sp>
        <p:nvSpPr>
          <p:cNvPr id="259079" name="Прямоуг. 7"/>
          <p:cNvSpPr>
            <a:spLocks noGrp="1" noChangeArrowheads="1"/>
          </p:cNvSpPr>
          <p:nvPr>
            <p:ph type="body" sz="half" idx="3"/>
          </p:nvPr>
        </p:nvSpPr>
        <p:spPr>
          <a:xfrm>
            <a:off x="1259632" y="4548336"/>
            <a:ext cx="7560840" cy="6120781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ru-RU" altLang="ru-RU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1884г. Чехов – заведующий больницей </a:t>
            </a:r>
            <a:endParaRPr lang="ru-RU" altLang="ru-RU" b="1" i="1" dirty="0" smtClean="0">
              <a:solidFill>
                <a:srgbClr val="663300"/>
              </a:solidFill>
              <a:latin typeface="Monotype Corsiva" panose="03010101010201010101" pitchFamily="66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ru-RU" altLang="ru-RU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в </a:t>
            </a:r>
            <a:r>
              <a:rPr lang="ru-RU" altLang="ru-RU" b="1" i="1" dirty="0" smtClean="0">
                <a:solidFill>
                  <a:srgbClr val="663300"/>
                </a:solidFill>
                <a:latin typeface="Monotype Corsiva" panose="03010101010201010101" pitchFamily="66" charset="0"/>
              </a:rPr>
              <a:t>Звенигороде, в качестве уездного врача принимает больных, ездит на вскрытия, является экспертом в суде.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590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9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59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59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59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081" grpId="0" build="p"/>
      <p:bldP spid="25907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519113" y="260648"/>
            <a:ext cx="8229600" cy="12239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b="1" dirty="0" smtClean="0">
                <a:solidFill>
                  <a:schemeClr val="bg2">
                    <a:lumMod val="25000"/>
                  </a:schemeClr>
                </a:solidFill>
                <a:latin typeface="MV Boli" panose="02000500030200090000" pitchFamily="2" charset="0"/>
              </a:rPr>
              <a:t>Москва</a:t>
            </a:r>
            <a:r>
              <a:rPr lang="ru-RU" altLang="ru-RU" sz="3600" b="1" dirty="0" smtClean="0">
                <a:solidFill>
                  <a:schemeClr val="bg2">
                    <a:lumMod val="25000"/>
                  </a:schemeClr>
                </a:solidFill>
                <a:latin typeface="MV Boli" panose="02000500030200090000" pitchFamily="2" charset="0"/>
              </a:rPr>
              <a:t> </a:t>
            </a:r>
            <a:r>
              <a:rPr lang="ru-RU" altLang="ru-RU" sz="3600" b="1" dirty="0" smtClean="0">
                <a:solidFill>
                  <a:schemeClr val="bg2">
                    <a:lumMod val="25000"/>
                  </a:schemeClr>
                </a:solidFill>
                <a:latin typeface="MV Boli" panose="02000500030200090000" pitchFamily="2" charset="0"/>
              </a:rPr>
              <a:t/>
            </a:r>
            <a:br>
              <a:rPr lang="ru-RU" altLang="ru-RU" sz="3600" b="1" dirty="0" smtClean="0">
                <a:solidFill>
                  <a:schemeClr val="bg2">
                    <a:lumMod val="25000"/>
                  </a:schemeClr>
                </a:solidFill>
                <a:latin typeface="MV Boli" panose="02000500030200090000" pitchFamily="2" charset="0"/>
              </a:rPr>
            </a:br>
            <a:r>
              <a:rPr lang="ru-RU" altLang="ru-RU" sz="3600" b="1" dirty="0" smtClean="0">
                <a:solidFill>
                  <a:schemeClr val="bg2">
                    <a:lumMod val="25000"/>
                  </a:schemeClr>
                </a:solidFill>
                <a:latin typeface="MV Boli" panose="02000500030200090000" pitchFamily="2" charset="0"/>
              </a:rPr>
              <a:t>(</a:t>
            </a:r>
            <a:r>
              <a:rPr lang="ru-RU" altLang="ru-RU" sz="3600" b="1" dirty="0" smtClean="0">
                <a:solidFill>
                  <a:schemeClr val="bg2">
                    <a:lumMod val="25000"/>
                  </a:schemeClr>
                </a:solidFill>
                <a:latin typeface="MV Boli" panose="02000500030200090000" pitchFamily="2" charset="0"/>
              </a:rPr>
              <a:t>большая литература)</a:t>
            </a:r>
          </a:p>
        </p:txBody>
      </p:sp>
      <p:pic>
        <p:nvPicPr>
          <p:cNvPr id="8195" name="Рисунок 8" descr="дом-комод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1424700"/>
            <a:ext cx="4608512" cy="3262828"/>
          </a:xfrm>
          <a:noFill/>
        </p:spPr>
      </p:pic>
      <p:sp>
        <p:nvSpPr>
          <p:cNvPr id="261132" name="Прямоуг. 12"/>
          <p:cNvSpPr>
            <a:spLocks noChangeArrowheads="1"/>
          </p:cNvSpPr>
          <p:nvPr/>
        </p:nvSpPr>
        <p:spPr bwMode="auto">
          <a:xfrm>
            <a:off x="1043608" y="4799037"/>
            <a:ext cx="7775427" cy="165429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None/>
              <a:defRPr/>
            </a:pPr>
            <a:r>
              <a:rPr lang="ru-RU" sz="2800" b="1" i="0" dirty="0">
                <a:solidFill>
                  <a:schemeClr val="bg2">
                    <a:lumMod val="25000"/>
                  </a:schemeClr>
                </a:solidFill>
              </a:rPr>
              <a:t>Подписывает свои рассказы псевдонимами: А.Ч-те, Ант. </a:t>
            </a:r>
            <a:r>
              <a:rPr lang="ru-RU" sz="2800" b="1" i="0" dirty="0" err="1">
                <a:solidFill>
                  <a:schemeClr val="bg2">
                    <a:lumMod val="25000"/>
                  </a:schemeClr>
                </a:solidFill>
              </a:rPr>
              <a:t>Чехонте</a:t>
            </a:r>
            <a:r>
              <a:rPr lang="ru-RU" sz="2800" b="1" i="0" dirty="0">
                <a:solidFill>
                  <a:schemeClr val="bg2">
                    <a:lumMod val="25000"/>
                  </a:schemeClr>
                </a:solidFill>
              </a:rPr>
              <a:t>, Человек без селезёнки, ,а в 1883г. </a:t>
            </a:r>
            <a:r>
              <a:rPr lang="ru-RU" sz="2800" b="1" i="0" dirty="0" err="1">
                <a:solidFill>
                  <a:schemeClr val="bg2">
                    <a:lumMod val="25000"/>
                  </a:schemeClr>
                </a:solidFill>
              </a:rPr>
              <a:t>А.П.Чехов</a:t>
            </a:r>
            <a:r>
              <a:rPr lang="ru-RU" sz="2800" b="1" i="0" dirty="0">
                <a:solidFill>
                  <a:schemeClr val="bg2">
                    <a:lumMod val="25000"/>
                  </a:schemeClr>
                </a:solidFill>
              </a:rPr>
              <a:t> впервые поставил своё </a:t>
            </a:r>
            <a:r>
              <a:rPr lang="ru-RU" sz="2800" b="1" i="0" dirty="0" smtClean="0">
                <a:solidFill>
                  <a:schemeClr val="bg2">
                    <a:lumMod val="25000"/>
                  </a:schemeClr>
                </a:solidFill>
              </a:rPr>
              <a:t>имя</a:t>
            </a:r>
            <a:r>
              <a:rPr lang="ru-RU" sz="2800" b="1" i="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800" b="1" i="0" dirty="0" smtClean="0">
                <a:solidFill>
                  <a:schemeClr val="bg2">
                    <a:lumMod val="25000"/>
                  </a:schemeClr>
                </a:solidFill>
              </a:rPr>
              <a:t>(журналы </a:t>
            </a:r>
            <a:r>
              <a:rPr lang="ru-RU" sz="2800" b="1" i="0" dirty="0">
                <a:solidFill>
                  <a:schemeClr val="bg2">
                    <a:lumMod val="25000"/>
                  </a:schemeClr>
                </a:solidFill>
              </a:rPr>
              <a:t>«Стрекоза», «Зритель», «Осколки», «Будильник»).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. 7"/>
          <p:cNvSpPr>
            <a:spLocks noGrp="1" noChangeArrowheads="1"/>
          </p:cNvSpPr>
          <p:nvPr>
            <p:ph type="title"/>
          </p:nvPr>
        </p:nvSpPr>
        <p:spPr>
          <a:xfrm>
            <a:off x="428749" y="189359"/>
            <a:ext cx="8229600" cy="765175"/>
          </a:xfrm>
          <a:effectLst>
            <a:outerShdw dist="35921" dir="2700000" algn="ctr" rotWithShape="0">
              <a:srgbClr val="0000CC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ru-RU" sz="4200" b="1" i="1" dirty="0" smtClean="0">
                <a:solidFill>
                  <a:schemeClr val="bg2">
                    <a:lumMod val="25000"/>
                  </a:schemeClr>
                </a:solidFill>
                <a:latin typeface="Quixley LET" pitchFamily="2" charset="0"/>
              </a:rPr>
              <a:t>Сахалин (1889-1890)</a:t>
            </a:r>
          </a:p>
        </p:txBody>
      </p:sp>
      <p:pic>
        <p:nvPicPr>
          <p:cNvPr id="9220" name="Рисунок 11" descr="возвращение ч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19" y="980405"/>
            <a:ext cx="2978781" cy="2880643"/>
          </a:xfrm>
          <a:noFill/>
        </p:spPr>
      </p:pic>
      <p:pic>
        <p:nvPicPr>
          <p:cNvPr id="9221" name="Рисунок 12" descr="Материалы о пребывании Ч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99992" y="980728"/>
            <a:ext cx="4104382" cy="2992396"/>
          </a:xfrm>
          <a:noFill/>
        </p:spPr>
      </p:pic>
      <p:sp>
        <p:nvSpPr>
          <p:cNvPr id="265226" name="Прямоуг. 10"/>
          <p:cNvSpPr>
            <a:spLocks noGrp="1" noChangeArrowheads="1"/>
          </p:cNvSpPr>
          <p:nvPr>
            <p:ph type="body" sz="half" idx="3"/>
          </p:nvPr>
        </p:nvSpPr>
        <p:spPr>
          <a:xfrm>
            <a:off x="1043608" y="3837898"/>
            <a:ext cx="7740352" cy="3068637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2800" dirty="0" smtClean="0">
                <a:latin typeface="Times New Roman" panose="02020603050405020304" pitchFamily="18" charset="0"/>
              </a:rPr>
              <a:t>Цель поездки - изучение жизни каторжных и ссыльных (не выяснение причин, приведших человека на каторгу, но именно проблему человек и каторга).</a:t>
            </a:r>
          </a:p>
          <a:p>
            <a:pPr eaLnBrk="1" hangingPunct="1"/>
            <a:r>
              <a:rPr lang="ru-RU" altLang="ru-RU" sz="2800" dirty="0" smtClean="0">
                <a:latin typeface="Times New Roman" panose="02020603050405020304" pitchFamily="18" charset="0"/>
              </a:rPr>
              <a:t>Очерк «Остров Сахалин» (1891-1893)</a:t>
            </a:r>
          </a:p>
          <a:p>
            <a:pPr eaLnBrk="1" hangingPunct="1"/>
            <a:endParaRPr lang="ru-RU" altLang="ru-RU" sz="2800" dirty="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5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2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1043608" y="188640"/>
            <a:ext cx="7761287" cy="908050"/>
          </a:xfrm>
          <a:effectLst>
            <a:outerShdw dist="35921" dir="2700000" algn="ctr" rotWithShape="0">
              <a:srgbClr val="0000CC"/>
            </a:outerShdw>
          </a:effectLst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800" b="1" dirty="0" smtClean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Доктор Чехов в Мелихово</a:t>
            </a:r>
          </a:p>
        </p:txBody>
      </p:sp>
      <p:pic>
        <p:nvPicPr>
          <p:cNvPr id="10244" name="Рисунок 7" descr="МЕДПУНКТ ДОКТОРА Чехова в Мелихово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87624" y="1297832"/>
            <a:ext cx="3816424" cy="5007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9558" name="Прямоуг. 6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4" y="1196975"/>
            <a:ext cx="4088432" cy="5078413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altLang="ru-RU" sz="2800" b="1" dirty="0" smtClean="0">
                <a:solidFill>
                  <a:schemeClr val="hlink"/>
                </a:solidFill>
                <a:latin typeface="Times New Roman" panose="02020603050405020304" pitchFamily="18" charset="0"/>
              </a:rPr>
              <a:t>   </a:t>
            </a:r>
            <a:r>
              <a:rPr lang="ru-RU" altLang="ru-RU" sz="2800" b="1" dirty="0" smtClean="0">
                <a:latin typeface="Times New Roman" panose="02020603050405020304" pitchFamily="18" charset="0"/>
              </a:rPr>
              <a:t>В 1892-1893гг. </a:t>
            </a:r>
            <a:endParaRPr lang="ru-RU" altLang="ru-RU" sz="2800" b="1" dirty="0" smtClean="0">
              <a:latin typeface="Times New Roman" panose="02020603050405020304" pitchFamily="18" charset="0"/>
            </a:endParaRPr>
          </a:p>
          <a:p>
            <a:pPr algn="ctr" eaLnBrk="1" hangingPunct="1">
              <a:buFontTx/>
              <a:buNone/>
            </a:pPr>
            <a:r>
              <a:rPr lang="ru-RU" altLang="ru-RU" sz="2800" b="1" dirty="0">
                <a:latin typeface="Times New Roman" panose="02020603050405020304" pitchFamily="18" charset="0"/>
              </a:rPr>
              <a:t>в</a:t>
            </a:r>
            <a:r>
              <a:rPr lang="ru-RU" altLang="ru-RU" sz="2800" b="1" dirty="0" smtClean="0">
                <a:latin typeface="Times New Roman" panose="02020603050405020304" pitchFamily="18" charset="0"/>
              </a:rPr>
              <a:t> </a:t>
            </a:r>
            <a:r>
              <a:rPr lang="ru-RU" altLang="ru-RU" sz="2800" b="1" dirty="0" smtClean="0">
                <a:latin typeface="Times New Roman" panose="02020603050405020304" pitchFamily="18" charset="0"/>
              </a:rPr>
              <a:t>России эпидемия холеры. </a:t>
            </a:r>
            <a:endParaRPr lang="ru-RU" altLang="ru-RU" sz="2800" b="1" dirty="0" smtClean="0">
              <a:latin typeface="Times New Roman" panose="02020603050405020304" pitchFamily="18" charset="0"/>
            </a:endParaRPr>
          </a:p>
          <a:p>
            <a:pPr algn="ctr" eaLnBrk="1" hangingPunct="1">
              <a:buFontTx/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</a:rPr>
              <a:t>Чехов </a:t>
            </a:r>
            <a:r>
              <a:rPr lang="ru-RU" altLang="ru-RU" sz="2800" b="1" dirty="0" smtClean="0">
                <a:latin typeface="Times New Roman" panose="02020603050405020304" pitchFamily="18" charset="0"/>
              </a:rPr>
              <a:t>работает участковым врачом, </a:t>
            </a:r>
            <a:endParaRPr lang="ru-RU" altLang="ru-RU" sz="2800" b="1" dirty="0" smtClean="0">
              <a:latin typeface="Times New Roman" panose="02020603050405020304" pitchFamily="18" charset="0"/>
            </a:endParaRPr>
          </a:p>
          <a:p>
            <a:pPr algn="ctr" eaLnBrk="1" hangingPunct="1">
              <a:buFontTx/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</a:rPr>
              <a:t>обслуживает </a:t>
            </a:r>
          </a:p>
          <a:p>
            <a:pPr algn="ctr" eaLnBrk="1" hangingPunct="1">
              <a:buFontTx/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</a:rPr>
              <a:t>26 </a:t>
            </a:r>
            <a:r>
              <a:rPr lang="ru-RU" altLang="ru-RU" sz="2800" b="1" dirty="0" smtClean="0">
                <a:latin typeface="Times New Roman" panose="02020603050405020304" pitchFamily="18" charset="0"/>
              </a:rPr>
              <a:t>деревень</a:t>
            </a:r>
            <a:r>
              <a:rPr lang="ru-RU" altLang="ru-RU" sz="2800" b="1" dirty="0" smtClean="0">
                <a:latin typeface="Times New Roman" panose="02020603050405020304" pitchFamily="18" charset="0"/>
              </a:rPr>
              <a:t>,</a:t>
            </a:r>
          </a:p>
          <a:p>
            <a:pPr algn="ctr" eaLnBrk="1" hangingPunct="1">
              <a:buFontTx/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</a:rPr>
              <a:t> </a:t>
            </a:r>
            <a:r>
              <a:rPr lang="ru-RU" altLang="ru-RU" sz="2800" b="1" dirty="0" smtClean="0">
                <a:latin typeface="Times New Roman" panose="02020603050405020304" pitchFamily="18" charset="0"/>
              </a:rPr>
              <a:t>занимается строительством школы.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9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9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9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795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795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795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539552" y="273050"/>
            <a:ext cx="8229600" cy="765175"/>
          </a:xfrm>
          <a:effectLst>
            <a:outerShdw dist="35921" dir="2700000" algn="ctr" rotWithShape="0">
              <a:schemeClr val="accent1"/>
            </a:outerShdw>
          </a:effectLst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5100" b="1" dirty="0" smtClean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IV</a:t>
            </a:r>
            <a:r>
              <a:rPr lang="ru-RU" sz="5100" b="1" dirty="0" smtClean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. Ялта (1898-1904)</a:t>
            </a:r>
          </a:p>
        </p:txBody>
      </p:sp>
      <p:pic>
        <p:nvPicPr>
          <p:cNvPr id="11267" name="Рисунок 7" descr="дом Ч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5616" y="1018804"/>
            <a:ext cx="4032448" cy="2966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Рисунок 8" descr="Ялтинский дом-дача Чехова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99992" y="3284984"/>
            <a:ext cx="4233342" cy="3153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11" descr="russian_imperia_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404813"/>
            <a:ext cx="8001000" cy="610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827584" y="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b="1" dirty="0" smtClean="0"/>
              <a:t/>
            </a:r>
            <a:br>
              <a:rPr lang="ru-RU" altLang="ru-RU" sz="4000" b="1" dirty="0" smtClean="0"/>
            </a:br>
            <a:r>
              <a:rPr lang="ru-RU" altLang="ru-RU" sz="4000" b="1" dirty="0" smtClean="0"/>
              <a:t>Особенности рассказов </a:t>
            </a:r>
            <a:r>
              <a:rPr lang="ru-RU" altLang="ru-RU" sz="4000" b="1" dirty="0" smtClean="0"/>
              <a:t>Чехова</a:t>
            </a:r>
            <a:endParaRPr lang="ru-RU" altLang="ru-RU" sz="4000" b="1" dirty="0" smtClean="0"/>
          </a:p>
        </p:txBody>
      </p:sp>
      <p:sp>
        <p:nvSpPr>
          <p:cNvPr id="326659" name="Прямоуг. 3"/>
          <p:cNvSpPr>
            <a:spLocks noGrp="1" noChangeArrowheads="1"/>
          </p:cNvSpPr>
          <p:nvPr>
            <p:ph idx="1"/>
          </p:nvPr>
        </p:nvSpPr>
        <p:spPr>
          <a:xfrm>
            <a:off x="1259632" y="1844824"/>
            <a:ext cx="8229600" cy="4525962"/>
          </a:xfrm>
        </p:spPr>
        <p:txBody>
          <a:bodyPr/>
          <a:lstStyle/>
          <a:p>
            <a:pPr eaLnBrk="1" hangingPunct="1"/>
            <a:r>
              <a:rPr lang="ru-RU" altLang="ru-RU" dirty="0" smtClean="0"/>
              <a:t>короткое вступление;</a:t>
            </a:r>
          </a:p>
          <a:p>
            <a:pPr eaLnBrk="1" hangingPunct="1"/>
            <a:r>
              <a:rPr lang="ru-RU" altLang="ru-RU" dirty="0" smtClean="0"/>
              <a:t>нет подробного описания пейзажа, портрета;</a:t>
            </a:r>
          </a:p>
          <a:p>
            <a:pPr eaLnBrk="1" hangingPunct="1"/>
            <a:r>
              <a:rPr lang="ru-RU" altLang="ru-RU" dirty="0" smtClean="0"/>
              <a:t>яркие художественные детали;</a:t>
            </a:r>
          </a:p>
          <a:p>
            <a:pPr eaLnBrk="1" hangingPunct="1"/>
            <a:r>
              <a:rPr lang="ru-RU" altLang="ru-RU" dirty="0" smtClean="0"/>
              <a:t>основа рассказа – диалог.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6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6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6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26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6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6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26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26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26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26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26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26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5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12" descr="ар5к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36096" y="620712"/>
            <a:ext cx="2808287" cy="3816350"/>
          </a:xfrm>
        </p:spPr>
      </p:pic>
      <p:pic>
        <p:nvPicPr>
          <p:cNvPr id="14339" name="Рисунок 13" descr="гбдг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03648" y="2756694"/>
            <a:ext cx="2524125" cy="3360737"/>
          </a:xfrm>
        </p:spPr>
      </p:pic>
      <p:sp>
        <p:nvSpPr>
          <p:cNvPr id="294926" name="Поле 14"/>
          <p:cNvSpPr txBox="1">
            <a:spLocks noChangeArrowheads="1"/>
          </p:cNvSpPr>
          <p:nvPr/>
        </p:nvSpPr>
        <p:spPr bwMode="auto">
          <a:xfrm>
            <a:off x="1258888" y="1484313"/>
            <a:ext cx="2232025" cy="9144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ru-RU" sz="540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1883</a:t>
            </a:r>
          </a:p>
        </p:txBody>
      </p:sp>
      <p:sp>
        <p:nvSpPr>
          <p:cNvPr id="294927" name="Поле 15"/>
          <p:cNvSpPr txBox="1">
            <a:spLocks noChangeArrowheads="1"/>
          </p:cNvSpPr>
          <p:nvPr/>
        </p:nvSpPr>
        <p:spPr bwMode="auto">
          <a:xfrm>
            <a:off x="5795963" y="4437063"/>
            <a:ext cx="1892300" cy="9144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20000"/>
              </a:spcBef>
              <a:defRPr/>
            </a:pPr>
            <a:r>
              <a:rPr lang="ru-RU" sz="5400" smtClean="0">
                <a:solidFill>
                  <a:srgbClr val="FFCC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1886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406" name="Рисунок 14" descr="гьнь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1268760"/>
            <a:ext cx="2613025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5407" name="Поле 15"/>
          <p:cNvSpPr txBox="1">
            <a:spLocks noChangeArrowheads="1"/>
          </p:cNvSpPr>
          <p:nvPr/>
        </p:nvSpPr>
        <p:spPr bwMode="auto">
          <a:xfrm>
            <a:off x="4140200" y="692150"/>
            <a:ext cx="4392613" cy="5816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ru-RU" sz="2400" b="1" i="0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Подобострастие</a:t>
            </a:r>
            <a:r>
              <a:rPr lang="ru-RU" sz="2400" b="1" i="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–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льстивость, угодливость.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ru-RU" sz="2400" b="1" i="0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Угодничество</a:t>
            </a:r>
            <a:r>
              <a:rPr lang="ru-RU" sz="2400" b="1" i="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- </a:t>
            </a:r>
            <a:r>
              <a:rPr lang="ru-RU" sz="2400" b="1" i="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льстивое поведение.</a:t>
            </a:r>
            <a:endParaRPr lang="ru-RU" sz="2400" b="1" i="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ru-RU" sz="2400" b="1" i="0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Самоуничижение</a:t>
            </a:r>
            <a:r>
              <a:rPr lang="ru-RU" sz="2400" b="1" i="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-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признание себя ничтожным.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ru-RU" sz="2400" b="1" i="0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Чинопочитание </a:t>
            </a:r>
            <a:r>
              <a:rPr lang="ru-RU" sz="2400" b="1" i="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– </a:t>
            </a:r>
            <a:r>
              <a:rPr lang="ru-RU" sz="2400" b="1" i="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лицемерное отношение к старшим по должности, званию.</a:t>
            </a:r>
            <a:endParaRPr lang="ru-RU" sz="2400" b="1" i="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ru-RU" sz="2400" b="1" i="0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Подхалимство</a:t>
            </a:r>
            <a:r>
              <a:rPr lang="ru-RU" sz="2400" b="1" i="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–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стремление расположить к себе кого-то лестью.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endParaRPr lang="ru-RU" sz="2400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5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5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5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1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4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. 13"/>
          <p:cNvSpPr>
            <a:spLocks noGrp="1" noChangeArrowheads="1"/>
          </p:cNvSpPr>
          <p:nvPr>
            <p:ph type="body" sz="half" idx="2"/>
          </p:nvPr>
        </p:nvSpPr>
        <p:spPr>
          <a:xfrm>
            <a:off x="1259633" y="1628800"/>
            <a:ext cx="7416824" cy="33845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altLang="ru-RU" sz="2800" dirty="0" smtClean="0">
                <a:solidFill>
                  <a:schemeClr val="bg2">
                    <a:lumMod val="25000"/>
                  </a:schemeClr>
                </a:solidFill>
              </a:rPr>
              <a:t>     Ничтожество </a:t>
            </a:r>
            <a:r>
              <a:rPr lang="ru-RU" altLang="ru-RU" sz="2800" dirty="0" smtClean="0">
                <a:solidFill>
                  <a:schemeClr val="bg2">
                    <a:lumMod val="25000"/>
                  </a:schemeClr>
                </a:solidFill>
              </a:rPr>
              <a:t>своё сознавай знаешь где? Перед Богом, пожалуй, перед умом, красотой, природой, но не перед людьми. Среди людей нужно сознавать своё достоинство. Ведь ты не мошенник, честный человек. Ну и уважай в себе честного малого и знай, что честный малый не ничтожность”.</a:t>
            </a:r>
          </a:p>
        </p:txBody>
      </p:sp>
      <p:sp>
        <p:nvSpPr>
          <p:cNvPr id="308238" name="Поле 14"/>
          <p:cNvSpPr txBox="1">
            <a:spLocks noChangeArrowheads="1"/>
          </p:cNvSpPr>
          <p:nvPr/>
        </p:nvSpPr>
        <p:spPr bwMode="auto">
          <a:xfrm>
            <a:off x="1979712" y="548680"/>
            <a:ext cx="6408738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ru-RU" sz="3600" b="1" dirty="0" smtClean="0">
                <a:solidFill>
                  <a:srgbClr val="663300"/>
                </a:solidFill>
                <a:latin typeface="Monotype Corsiva" pitchFamily="66" charset="0"/>
              </a:rPr>
              <a:t>Из письма брату </a:t>
            </a:r>
            <a:r>
              <a:rPr lang="ru-RU" sz="3600" b="1" dirty="0" smtClean="0">
                <a:solidFill>
                  <a:srgbClr val="663300"/>
                </a:solidFill>
                <a:latin typeface="Monotype Corsiva" pitchFamily="66" charset="0"/>
              </a:rPr>
              <a:t>Михаилу</a:t>
            </a:r>
            <a:endParaRPr lang="ru-RU" sz="3600" b="1" dirty="0" smtClean="0">
              <a:solidFill>
                <a:srgbClr val="6633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207375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2" descr="File17-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5616" y="1196752"/>
            <a:ext cx="3115869" cy="4248572"/>
          </a:xfrm>
          <a:noFill/>
        </p:spPr>
      </p:pic>
      <p:sp>
        <p:nvSpPr>
          <p:cNvPr id="18435" name="Прямоуг. 9"/>
          <p:cNvSpPr>
            <a:spLocks noGrp="1" noChangeArrowheads="1"/>
          </p:cNvSpPr>
          <p:nvPr>
            <p:ph type="body" sz="half" idx="2"/>
          </p:nvPr>
        </p:nvSpPr>
        <p:spPr>
          <a:xfrm>
            <a:off x="3923928" y="1485925"/>
            <a:ext cx="5483225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000" b="1" i="1" dirty="0" smtClean="0">
                <a:solidFill>
                  <a:srgbClr val="663300"/>
                </a:solidFill>
              </a:rPr>
              <a:t>     Его я часто вспоминаю.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Вот и теперь передо мной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Стоит он, точно как живой,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Такой, каким его я так люблю и знаю: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Сухие, тонкие черты,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Волос седеющие пряди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И эта грусть в глубоком взгляде,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Сосредоточенном и полном доброты.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Больной и бесконечно милый, 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Он был похож на первоцвет,</a:t>
            </a:r>
            <a:br>
              <a:rPr lang="ru-RU" altLang="ru-RU" sz="2000" b="1" i="1" dirty="0" smtClean="0">
                <a:solidFill>
                  <a:srgbClr val="663300"/>
                </a:solidFill>
              </a:rPr>
            </a:br>
            <a:r>
              <a:rPr lang="ru-RU" altLang="ru-RU" sz="2000" b="1" i="1" dirty="0" smtClean="0">
                <a:solidFill>
                  <a:srgbClr val="663300"/>
                </a:solidFill>
              </a:rPr>
              <a:t>Сквозь снег пробившийся на свет.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000" b="1" i="1" dirty="0" smtClean="0">
                <a:solidFill>
                  <a:srgbClr val="663300"/>
                </a:solidFill>
              </a:rPr>
              <a:t>                            А</a:t>
            </a:r>
            <a:r>
              <a:rPr lang="ru-RU" altLang="ru-RU" sz="2000" b="1" i="1" dirty="0" smtClean="0">
                <a:solidFill>
                  <a:srgbClr val="663300"/>
                </a:solidFill>
              </a:rPr>
              <a:t>. Фёдоров</a:t>
            </a:r>
            <a:endParaRPr lang="ru-RU" altLang="ru-RU" sz="2000" b="1" i="1" dirty="0" smtClean="0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пециальное оформление">
  <a:themeElements>
    <a:clrScheme name="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80000"/>
          <a:buFont typeface="Wingdings" pitchFamily="2" charset="2"/>
          <a:buChar char="l"/>
          <a:tabLst/>
          <a:defRPr kumimoji="0" lang="en-US" sz="3200" b="0" i="1" u="none" strike="noStrike" cap="none" normalizeH="0" baseline="0" smtClean="0">
            <a:ln>
              <a:noFill/>
            </a:ln>
            <a:solidFill>
              <a:srgbClr val="FFCCCC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80000"/>
          <a:buFont typeface="Wingdings" pitchFamily="2" charset="2"/>
          <a:buChar char="l"/>
          <a:tabLst/>
          <a:defRPr kumimoji="0" lang="en-US" sz="3200" b="0" i="1" u="none" strike="noStrike" cap="none" normalizeH="0" baseline="0" smtClean="0">
            <a:ln>
              <a:noFill/>
            </a:ln>
            <a:solidFill>
              <a:srgbClr val="FFCCCC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onotype Corsiva" pitchFamily="66" charset="0"/>
          </a:defRPr>
        </a:defPPr>
      </a:lstStyle>
    </a:lnDef>
  </a:objectDefaults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Другая 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20000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" id="{24BA95DF-83A1-4BE1-8F48-0B224B955AC4}" vid="{9C4A9FFE-42E2-4EC4-9494-A16074051F27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1121</TotalTime>
  <Words>404</Words>
  <Application>Microsoft Office PowerPoint</Application>
  <PresentationFormat>Экран (4:3)</PresentationFormat>
  <Paragraphs>157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Monotype Corsiva</vt:lpstr>
      <vt:lpstr>Wingdings</vt:lpstr>
      <vt:lpstr>Arial</vt:lpstr>
      <vt:lpstr>Times New Roman</vt:lpstr>
      <vt:lpstr>Palatino Linotype</vt:lpstr>
      <vt:lpstr>MV Boli</vt:lpstr>
      <vt:lpstr>Quixley LET</vt:lpstr>
      <vt:lpstr>Специальное оформление</vt:lpstr>
      <vt:lpstr>Тема2</vt:lpstr>
      <vt:lpstr>Антон Павлович Чехов</vt:lpstr>
      <vt:lpstr>Презентация PowerPoint</vt:lpstr>
      <vt:lpstr>Презентация PowerPoint</vt:lpstr>
      <vt:lpstr>Презентация PowerPoint</vt:lpstr>
      <vt:lpstr> Таганрог(1860-1879)</vt:lpstr>
      <vt:lpstr>Доктор Чехов</vt:lpstr>
      <vt:lpstr>Москва  (большая литература)</vt:lpstr>
      <vt:lpstr>Сахалин (1889-1890)</vt:lpstr>
      <vt:lpstr>Доктор Чехов в Мелихово</vt:lpstr>
      <vt:lpstr>IV. Ялта (1898-1904)</vt:lpstr>
      <vt:lpstr>Презентация PowerPoint</vt:lpstr>
      <vt:lpstr> Особенности рассказов Чехова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СОШ №188 г.Москвы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Урок-презентация</dc:title>
  <dc:subject>"В человеке всё должно быть прекрасно..." (Страницы жизни и творчества А.П.Чехова)</dc:subject>
  <dc:creator>Гуляева Оксана Олеговна</dc:creator>
  <cp:lastModifiedBy>Новикова Лариса</cp:lastModifiedBy>
  <cp:revision>38</cp:revision>
  <cp:lastPrinted>1601-01-01T00:00:00Z</cp:lastPrinted>
  <dcterms:created xsi:type="dcterms:W3CDTF">2005-07-07T16:18:24Z</dcterms:created>
  <dcterms:modified xsi:type="dcterms:W3CDTF">2022-11-07T18:21:58Z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9</vt:i4>
  </property>
</Properties>
</file>